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82"/>
  </p:notesMasterIdLst>
  <p:sldIdLst>
    <p:sldId id="256" r:id="rId2"/>
    <p:sldId id="257" r:id="rId3"/>
    <p:sldId id="332" r:id="rId4"/>
    <p:sldId id="276" r:id="rId5"/>
    <p:sldId id="277" r:id="rId6"/>
    <p:sldId id="278" r:id="rId7"/>
    <p:sldId id="274" r:id="rId8"/>
    <p:sldId id="281" r:id="rId9"/>
    <p:sldId id="391" r:id="rId10"/>
    <p:sldId id="275" r:id="rId11"/>
    <p:sldId id="401" r:id="rId12"/>
    <p:sldId id="402" r:id="rId13"/>
    <p:sldId id="400" r:id="rId14"/>
    <p:sldId id="403" r:id="rId15"/>
    <p:sldId id="392" r:id="rId16"/>
    <p:sldId id="342" r:id="rId17"/>
    <p:sldId id="324" r:id="rId18"/>
    <p:sldId id="295" r:id="rId19"/>
    <p:sldId id="297" r:id="rId20"/>
    <p:sldId id="307" r:id="rId21"/>
    <p:sldId id="298" r:id="rId22"/>
    <p:sldId id="299" r:id="rId23"/>
    <p:sldId id="300" r:id="rId24"/>
    <p:sldId id="301" r:id="rId25"/>
    <p:sldId id="361" r:id="rId26"/>
    <p:sldId id="302" r:id="rId27"/>
    <p:sldId id="343" r:id="rId28"/>
    <p:sldId id="390" r:id="rId29"/>
    <p:sldId id="378" r:id="rId30"/>
    <p:sldId id="386" r:id="rId31"/>
    <p:sldId id="387" r:id="rId32"/>
    <p:sldId id="388" r:id="rId33"/>
    <p:sldId id="389" r:id="rId34"/>
    <p:sldId id="363" r:id="rId35"/>
    <p:sldId id="362" r:id="rId36"/>
    <p:sldId id="364" r:id="rId37"/>
    <p:sldId id="374" r:id="rId38"/>
    <p:sldId id="375" r:id="rId39"/>
    <p:sldId id="376" r:id="rId40"/>
    <p:sldId id="371" r:id="rId41"/>
    <p:sldId id="372" r:id="rId42"/>
    <p:sldId id="385" r:id="rId43"/>
    <p:sldId id="370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15" r:id="rId54"/>
    <p:sldId id="358" r:id="rId55"/>
    <p:sldId id="365" r:id="rId56"/>
    <p:sldId id="304" r:id="rId57"/>
    <p:sldId id="373" r:id="rId58"/>
    <p:sldId id="366" r:id="rId59"/>
    <p:sldId id="367" r:id="rId60"/>
    <p:sldId id="368" r:id="rId61"/>
    <p:sldId id="404" r:id="rId62"/>
    <p:sldId id="393" r:id="rId63"/>
    <p:sldId id="394" r:id="rId64"/>
    <p:sldId id="395" r:id="rId65"/>
    <p:sldId id="380" r:id="rId66"/>
    <p:sldId id="381" r:id="rId67"/>
    <p:sldId id="379" r:id="rId68"/>
    <p:sldId id="399" r:id="rId69"/>
    <p:sldId id="369" r:id="rId70"/>
    <p:sldId id="398" r:id="rId71"/>
    <p:sldId id="409" r:id="rId72"/>
    <p:sldId id="396" r:id="rId73"/>
    <p:sldId id="406" r:id="rId74"/>
    <p:sldId id="407" r:id="rId75"/>
    <p:sldId id="306" r:id="rId76"/>
    <p:sldId id="337" r:id="rId77"/>
    <p:sldId id="405" r:id="rId78"/>
    <p:sldId id="384" r:id="rId79"/>
    <p:sldId id="408" r:id="rId80"/>
    <p:sldId id="397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3" autoAdjust="0"/>
    <p:restoredTop sz="94620" autoAdjust="0"/>
  </p:normalViewPr>
  <p:slideViewPr>
    <p:cSldViewPr>
      <p:cViewPr varScale="1">
        <p:scale>
          <a:sx n="86" d="100"/>
          <a:sy n="86" d="100"/>
        </p:scale>
        <p:origin x="-31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7CF76-2426-4557-A6EF-27D1EEA7D857}" type="datetimeFigureOut">
              <a:rPr lang="en-US" smtClean="0"/>
              <a:pPr/>
              <a:t>10/7/2012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999AD-FC2C-48C9-A4A8-A0C7091EB6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891D0-9AFC-4EE2-B604-CCD6DE804ED6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E0586A-6B74-4813-8C5A-0B0FC74B70CC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B643CA80-36E8-4149-AB71-98E21D42C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" name="Picture 17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62726" y="3200400"/>
            <a:ext cx="2362200" cy="236220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2012 State of the Map US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C39D7F-520A-49F8-99C1-D59ACE7D1515}" type="datetime3">
              <a:rPr lang="en-US" smtClean="0"/>
              <a:pPr/>
              <a:t>7 October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2011 URISA/NENA Addressing Conference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07167CD4-9D14-4735-A3B7-EF0D59E4EBAA}" type="datetime3">
              <a:rPr lang="en-US" smtClean="0"/>
              <a:pPr/>
              <a:t>7 October 2012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2011 URISA/NENA Addressing Conference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B627A-D47C-4F08-8CC3-F7741703B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" y="6019800"/>
            <a:ext cx="542925" cy="54292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2012 State of the Map US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2012 State of the Map US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Portland, OR - </a:t>
            </a:r>
            <a:fld id="{4427DF3B-1EED-4261-A3A8-80945403DBD5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B4C97A62-0899-4A45-921A-1BED9DB1ED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" name="Picture 17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" y="6019800"/>
            <a:ext cx="542925" cy="5429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fld id="{CB82F957-E09C-4129-85DD-83A2362BD6C2}" type="datetime3">
              <a:rPr lang="en-US" smtClean="0"/>
              <a:pPr/>
              <a:t>7 October 2012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2011 URISA/NENA Addressing Conference</a:t>
            </a: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41DC5F-7D23-4964-A51C-945AD2AA8349}" type="datetime3">
              <a:rPr lang="en-US" smtClean="0"/>
              <a:pPr/>
              <a:t>7 October 2012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2011 URISA/NENA Addressing Conference</a:t>
            </a: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CEF5E2-EC42-4589-86CC-C4F0E43B9647}" type="datetime3">
              <a:rPr lang="en-US" smtClean="0"/>
              <a:pPr/>
              <a:t>7 October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2011 URISA/NENA Addressing Conference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533E35-A6A6-487C-806E-09DCB27A6FE1}" type="datetime3">
              <a:rPr lang="en-US" smtClean="0"/>
              <a:pPr/>
              <a:t>7 October 2012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2011 URISA/NENA Addressing Conference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FD3A98-4C73-4925-B0C5-AF791E98BEB2}" type="datetime3">
              <a:rPr lang="en-US" smtClean="0"/>
              <a:pPr/>
              <a:t>7 October 2012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2011 URISA/NENA Addressing Conference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fld id="{AA45AA77-4C91-40B9-86F2-AA718AA676F0}" type="datetime3">
              <a:rPr lang="en-US" smtClean="0"/>
              <a:pPr/>
              <a:t>7 October 2012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2011 URISA/NENA Addressing Conference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fld id="{77BBEBED-7929-4A84-B910-9B1BE1E435D7}" type="datetime3">
              <a:rPr lang="en-US" smtClean="0"/>
              <a:pPr/>
              <a:t>7 October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 smtClean="0"/>
              <a:t>2012 State of the Map US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accent3">
                    <a:shade val="75000"/>
                  </a:schemeClr>
                </a:solidFill>
                <a:latin typeface="+mn-lt"/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eait.com/content/look-frank-log-book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enis_Wood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tevejohnson\Documents\Marketing\OSM_Intro\Haiti_editsImage_OSM_.avi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tevejohnson\Documents\Marketing\OSM_Intro\sendai_edits_OSM.avi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stevejohnson@deloitte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200400"/>
            <a:ext cx="6400800" cy="1600200"/>
          </a:xfrm>
        </p:spPr>
        <p:txBody>
          <a:bodyPr/>
          <a:lstStyle/>
          <a:p>
            <a:pPr algn="l"/>
            <a:r>
              <a:rPr lang="en-US" sz="3200" dirty="0" smtClean="0"/>
              <a:t>building community one node at a time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OpenStreetMap Revolution </a:t>
            </a:r>
            <a:endParaRPr lang="en-US" dirty="0"/>
          </a:p>
        </p:txBody>
      </p:sp>
      <p:pic>
        <p:nvPicPr>
          <p:cNvPr id="4" name="Picture 3" descr="by-s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6248400"/>
            <a:ext cx="998811" cy="349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2484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document licensed in entirety by Creative Commons CC-by-SA. For specific terms of license, see: http://creativecommons.org/licenses/by-sa/3.0/ 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Database Growth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3649-2F64-4A02-B6B6-C9BB6A289996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8" name="Content Placeholder 7" descr="800px-Osmdbstats2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371600"/>
            <a:ext cx="7010400" cy="495986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Every edit is part of a </a:t>
            </a:r>
            <a:r>
              <a:rPr lang="en-US" dirty="0" err="1" smtClean="0"/>
              <a:t>Changeset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 descr="8-15-2011 7-48-52 PM_changes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129246"/>
            <a:ext cx="8305800" cy="4271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dirty="0" err="1" smtClean="0"/>
              <a:t>Changeset</a:t>
            </a:r>
            <a:r>
              <a:rPr lang="en-US" dirty="0" smtClean="0"/>
              <a:t> is composed of Nodes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 descr="8-15-2011 7-49-19 PM_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386" y="2133600"/>
            <a:ext cx="8478014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Every node has an XML representation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&lt;</a:t>
            </a:r>
            <a:r>
              <a:rPr lang="en-US" dirty="0" err="1" smtClean="0"/>
              <a:t>osm</a:t>
            </a:r>
            <a:r>
              <a:rPr lang="en-US" dirty="0" smtClean="0"/>
              <a:t> version="0.6" generator="OpenStreetMap server"&gt;&lt;node id="1395334334" lat="35.7457479" </a:t>
            </a:r>
            <a:r>
              <a:rPr lang="en-US" dirty="0" err="1" smtClean="0"/>
              <a:t>lon</a:t>
            </a:r>
            <a:r>
              <a:rPr lang="en-US" dirty="0" smtClean="0"/>
              <a:t>="-82.2773945" </a:t>
            </a:r>
            <a:r>
              <a:rPr lang="en-US" dirty="0" err="1" smtClean="0"/>
              <a:t>changeset</a:t>
            </a:r>
            <a:r>
              <a:rPr lang="en-US" dirty="0" smtClean="0"/>
              <a:t>="9027949" user="</a:t>
            </a:r>
            <a:r>
              <a:rPr lang="en-US" dirty="0" err="1" smtClean="0"/>
              <a:t>sejohnson</a:t>
            </a:r>
            <a:r>
              <a:rPr lang="en-US" dirty="0" smtClean="0"/>
              <a:t>" </a:t>
            </a:r>
            <a:r>
              <a:rPr lang="en-US" dirty="0" err="1" smtClean="0"/>
              <a:t>uid</a:t>
            </a:r>
            <a:r>
              <a:rPr lang="en-US" dirty="0" smtClean="0"/>
              <a:t>="25398" visible="true" timestamp="2011-08-15T15:07:53Z" version="2"/&gt;</a:t>
            </a:r>
          </a:p>
          <a:p>
            <a:pPr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osm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Nodes are ordered into Ways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 descr="8-15-2011 7-54-35 PM_way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2057400"/>
            <a:ext cx="8306234" cy="4164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Q. Where did all this data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A. Mapping Parties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rikina_mapping_party_pos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465310"/>
            <a:ext cx="3638550" cy="4706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i="1" dirty="0" smtClean="0"/>
              <a:t>Party?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Informal get together </a:t>
            </a:r>
          </a:p>
          <a:p>
            <a:r>
              <a:rPr lang="en-US" dirty="0" smtClean="0"/>
              <a:t>Do some mapping</a:t>
            </a:r>
          </a:p>
          <a:p>
            <a:r>
              <a:rPr lang="en-US" dirty="0" smtClean="0"/>
              <a:t>Socialize &amp; make friends </a:t>
            </a:r>
          </a:p>
          <a:p>
            <a:r>
              <a:rPr lang="en-US" dirty="0" smtClean="0"/>
              <a:t>Make a free map of the world!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August 3 0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4114800"/>
            <a:ext cx="3048000" cy="20383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Party? Yes!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It’s a community event </a:t>
            </a:r>
          </a:p>
          <a:p>
            <a:r>
              <a:rPr lang="en-US" dirty="0" smtClean="0"/>
              <a:t>Organized around mapping a local area</a:t>
            </a:r>
          </a:p>
          <a:p>
            <a:r>
              <a:rPr lang="en-US" dirty="0" smtClean="0"/>
              <a:t>Collect Data</a:t>
            </a:r>
          </a:p>
          <a:p>
            <a:r>
              <a:rPr lang="en-US" dirty="0" smtClean="0"/>
              <a:t>Upload and tag</a:t>
            </a:r>
          </a:p>
          <a:p>
            <a:r>
              <a:rPr lang="en-US" dirty="0" smtClean="0"/>
              <a:t>Socialize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3D-889A-4AE6-8950-6AA52262DD46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1026" name="Picture 2" descr="C:\Users\stevejohnson\Documents\Marketing\NCGIS_OSM\Mappers-learning-to-g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2514600"/>
            <a:ext cx="3251200" cy="2438400"/>
          </a:xfrm>
          <a:prstGeom prst="rect">
            <a:avLst/>
          </a:prstGeom>
          <a:noFill/>
        </p:spPr>
      </p:pic>
      <p:pic>
        <p:nvPicPr>
          <p:cNvPr id="7" name="Picture 6" descr="3965540046_5a20a85bf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3409950"/>
            <a:ext cx="3886200" cy="2914650"/>
          </a:xfrm>
          <a:prstGeom prst="rect">
            <a:avLst/>
          </a:prstGeom>
        </p:spPr>
      </p:pic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4495800"/>
            <a:ext cx="2438400" cy="1828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Party Workflow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Gather data</a:t>
            </a:r>
          </a:p>
          <a:p>
            <a:r>
              <a:rPr lang="en-US" dirty="0" smtClean="0"/>
              <a:t>2 Upload GPS tracks</a:t>
            </a:r>
          </a:p>
          <a:p>
            <a:r>
              <a:rPr lang="en-US" dirty="0" smtClean="0"/>
              <a:t>3 Trace the features</a:t>
            </a:r>
          </a:p>
          <a:p>
            <a:r>
              <a:rPr lang="en-US" dirty="0" smtClean="0"/>
              <a:t>4 Tag with attributes</a:t>
            </a:r>
          </a:p>
          <a:p>
            <a:r>
              <a:rPr lang="en-US" dirty="0" smtClean="0"/>
              <a:t>5 View results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1D30-4F18-4C4C-B8EA-60D40A6D8420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4" name="Picture 3" descr="800px-First_Pag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4267200"/>
            <a:ext cx="7620000" cy="1876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6096000"/>
            <a:ext cx="701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http://wiki.openstreetmap.org/wiki/Map_Making_Overview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Collecting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4800600" cy="4572000"/>
          </a:xfrm>
        </p:spPr>
        <p:txBody>
          <a:bodyPr/>
          <a:lstStyle/>
          <a:p>
            <a:r>
              <a:rPr lang="en-US" dirty="0" smtClean="0"/>
              <a:t>What features will you map? </a:t>
            </a:r>
          </a:p>
          <a:p>
            <a:pPr lvl="1"/>
            <a:r>
              <a:rPr lang="en-US" sz="2700" dirty="0" smtClean="0"/>
              <a:t>Local businesses?</a:t>
            </a:r>
          </a:p>
          <a:p>
            <a:pPr lvl="1"/>
            <a:r>
              <a:rPr lang="en-US" sz="2700" dirty="0" smtClean="0"/>
              <a:t>Street furniture?</a:t>
            </a:r>
          </a:p>
          <a:p>
            <a:pPr lvl="1"/>
            <a:r>
              <a:rPr lang="en-US" sz="2700" dirty="0" smtClean="0"/>
              <a:t>Street trees?</a:t>
            </a:r>
          </a:p>
          <a:p>
            <a:pPr lvl="1"/>
            <a:r>
              <a:rPr lang="en-US" sz="2700" dirty="0" smtClean="0"/>
              <a:t>Add addresses to building</a:t>
            </a:r>
          </a:p>
          <a:p>
            <a:pPr lvl="1">
              <a:buNone/>
            </a:pPr>
            <a:r>
              <a:rPr lang="en-US" sz="2700" dirty="0" smtClean="0"/>
              <a:t>	 footprints?</a:t>
            </a:r>
          </a:p>
          <a:p>
            <a:r>
              <a:rPr lang="en-US" dirty="0" smtClean="0"/>
              <a:t>Local knowledge is a plus</a:t>
            </a:r>
            <a:endParaRPr lang="en-US" sz="2000" dirty="0" smtClean="0"/>
          </a:p>
          <a:p>
            <a:r>
              <a:rPr lang="en-US" dirty="0" smtClean="0"/>
              <a:t>Take notes in the field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BB37-A614-429A-8678-E47A39C8F089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OSM-notebook-fsteggink-s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170397">
            <a:off x="5189831" y="2125278"/>
            <a:ext cx="3536447" cy="2277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5791200"/>
            <a:ext cx="4160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Frank’s Log Book </a:t>
            </a:r>
            <a:r>
              <a:rPr lang="en-US" sz="1000" dirty="0" smtClean="0">
                <a:hlinkClick r:id="rId3"/>
              </a:rPr>
              <a:t>http://weait.com/content/look-frank-log-book</a:t>
            </a:r>
            <a:endParaRPr lang="en-US" sz="1000" dirty="0" smtClean="0"/>
          </a:p>
          <a:p>
            <a:r>
              <a:rPr lang="en-US" sz="1000" dirty="0" smtClean="0"/>
              <a:t>Source: Garmin</a:t>
            </a:r>
            <a:endParaRPr lang="en-US" sz="1000" dirty="0"/>
          </a:p>
        </p:txBody>
      </p:sp>
      <p:pic>
        <p:nvPicPr>
          <p:cNvPr id="9" name="Picture 8" descr="etre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3695700"/>
            <a:ext cx="2095500" cy="2095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The Short History of the OpenStreetMap Revolution</a:t>
            </a:r>
          </a:p>
          <a:p>
            <a:endParaRPr lang="en-US" sz="2800" dirty="0" smtClean="0"/>
          </a:p>
          <a:p>
            <a:r>
              <a:rPr lang="en-US" sz="2800" dirty="0" smtClean="0"/>
              <a:t>Why OpenStreetMap has reached the tipping point</a:t>
            </a:r>
          </a:p>
          <a:p>
            <a:endParaRPr lang="en-US" sz="2800" dirty="0" smtClean="0"/>
          </a:p>
          <a:p>
            <a:r>
              <a:rPr lang="en-US" sz="2800" dirty="0" smtClean="0"/>
              <a:t>Why volunteer </a:t>
            </a:r>
            <a:r>
              <a:rPr lang="en-US" sz="2800" dirty="0" err="1" smtClean="0"/>
              <a:t>mappers</a:t>
            </a:r>
            <a:r>
              <a:rPr lang="en-US" sz="2800" dirty="0" smtClean="0"/>
              <a:t> are a valuable resource for your community</a:t>
            </a:r>
          </a:p>
          <a:p>
            <a:endParaRPr lang="en-US" sz="2800" dirty="0" smtClean="0"/>
          </a:p>
          <a:p>
            <a:r>
              <a:rPr lang="en-US" sz="2800" dirty="0" smtClean="0"/>
              <a:t>How you can get involved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87DF-C163-4F34-A65F-D53FC9ED3743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Collecting Data: On Paper</a:t>
            </a:r>
            <a:endParaRPr lang="en-US" dirty="0"/>
          </a:p>
        </p:txBody>
      </p:sp>
      <p:pic>
        <p:nvPicPr>
          <p:cNvPr id="6" name="Content Placeholder 5" descr="4924020817_f3cd1ec6d6_b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 rot="1147857">
            <a:off x="5932739" y="1685379"/>
            <a:ext cx="2488544" cy="352152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A0C1-9F95-4907-A0CA-378B1073AE34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859101"/>
            <a:ext cx="487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Walking-papers.org from Stamen Design </a:t>
            </a:r>
          </a:p>
          <a:p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Zoom to area of interest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Create .</a:t>
            </a:r>
            <a:r>
              <a:rPr lang="en-US" sz="2800" dirty="0" err="1" smtClean="0"/>
              <a:t>pdf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Print and use in the field.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heads-up digitizing and imagery to input data into OSM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5697379"/>
            <a:ext cx="2514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http://walking-papers.org/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Upload GPS data to OSM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5870448" cy="4572000"/>
          </a:xfrm>
        </p:spPr>
        <p:txBody>
          <a:bodyPr/>
          <a:lstStyle/>
          <a:p>
            <a:r>
              <a:rPr lang="en-US" dirty="0" smtClean="0"/>
              <a:t>Login to OSM</a:t>
            </a:r>
          </a:p>
          <a:p>
            <a:r>
              <a:rPr lang="en-US" dirty="0" smtClean="0"/>
              <a:t>Copy data from GPS unit</a:t>
            </a:r>
          </a:p>
          <a:p>
            <a:r>
              <a:rPr lang="en-US" dirty="0" smtClean="0"/>
              <a:t>Click ‘GPS Traces’ tab, then click ‘Upload a Trace’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AFEA3-FAD2-429D-8D5C-99AB8AA92A54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8" name="Picture 7" descr="upload_tr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3804" y="3505200"/>
            <a:ext cx="6412906" cy="2919919"/>
          </a:xfrm>
          <a:prstGeom prst="rect">
            <a:avLst/>
          </a:prstGeom>
        </p:spPr>
      </p:pic>
      <p:pic>
        <p:nvPicPr>
          <p:cNvPr id="7" name="Picture 6" descr="osm_MapPartyGirl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1524000"/>
            <a:ext cx="3149600" cy="2362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berkley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286000"/>
            <a:ext cx="457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Edit the Traces to Map Features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your favorite editor to trace the GPS tracks into OSM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02C9-707D-4C76-8845-F26CBAFD1F52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tra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124200"/>
            <a:ext cx="4676650" cy="2766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8800" y="5715001"/>
            <a:ext cx="2667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Cloudmade.com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Edit the Traces (cont’d.)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Imagery backdrop allows for smoothing of GPS data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6520-87A6-4C1F-8B8E-F85E1969C407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trace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6319" y="2209801"/>
            <a:ext cx="6979082" cy="411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4. Tag the Features to Add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‘Tag’ = ‘add attribute data’</a:t>
            </a:r>
          </a:p>
          <a:p>
            <a:r>
              <a:rPr lang="en-US" dirty="0" smtClean="0"/>
              <a:t>Take the form of Key + Value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FAD8-5888-437C-8299-0F48514A700E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tagg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2492010"/>
            <a:ext cx="6705600" cy="38325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Tagging (cont’d.)</a:t>
            </a:r>
            <a:endParaRPr lang="en-US" dirty="0"/>
          </a:p>
        </p:txBody>
      </p:sp>
      <p:pic>
        <p:nvPicPr>
          <p:cNvPr id="7" name="Content Placeholder 6" descr="Med_cafe_tagging_exampl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480190" y="1524000"/>
            <a:ext cx="6216010" cy="48840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5. Admire Your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Results usually available within an hour of uploading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4D27-8235-42FF-9595-2EDB65BB5728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finish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087319"/>
            <a:ext cx="7467600" cy="40086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Adjourn to </a:t>
            </a:r>
            <a:r>
              <a:rPr lang="en-US" dirty="0" err="1" smtClean="0"/>
              <a:t>Mappy</a:t>
            </a:r>
            <a:r>
              <a:rPr lang="en-US" dirty="0" smtClean="0"/>
              <a:t> Hour!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5042874743_033a4b9af6_z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524000"/>
            <a:ext cx="5892800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5925979"/>
            <a:ext cx="297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Flickr</a:t>
            </a:r>
            <a:r>
              <a:rPr lang="en-US" sz="1000" dirty="0" smtClean="0"/>
              <a:t>, user Harry Wood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1480" y="1447800"/>
            <a:ext cx="8503920" cy="4572000"/>
          </a:xfrm>
        </p:spPr>
        <p:txBody>
          <a:bodyPr/>
          <a:lstStyle/>
          <a:p>
            <a:r>
              <a:rPr lang="en-US" dirty="0" smtClean="0"/>
              <a:t>Seven years of continuous growth</a:t>
            </a:r>
          </a:p>
          <a:p>
            <a:endParaRPr lang="en-US" dirty="0" smtClean="0"/>
          </a:p>
          <a:p>
            <a:r>
              <a:rPr lang="en-US" dirty="0" smtClean="0"/>
              <a:t>Over 400, 000 users distributed worldwide</a:t>
            </a:r>
          </a:p>
          <a:p>
            <a:endParaRPr lang="en-US" dirty="0" smtClean="0"/>
          </a:p>
          <a:p>
            <a:r>
              <a:rPr lang="en-US" dirty="0" smtClean="0"/>
              <a:t>Maturing methods of data input</a:t>
            </a:r>
          </a:p>
          <a:p>
            <a:endParaRPr lang="en-US" dirty="0" smtClean="0"/>
          </a:p>
          <a:p>
            <a:r>
              <a:rPr lang="en-US" dirty="0" smtClean="0"/>
              <a:t>Increasingly comprehensive</a:t>
            </a:r>
          </a:p>
          <a:p>
            <a:endParaRPr lang="en-US" dirty="0" smtClean="0"/>
          </a:p>
          <a:p>
            <a:r>
              <a:rPr lang="en-US" dirty="0" smtClean="0"/>
              <a:t>Auditable </a:t>
            </a:r>
            <a:r>
              <a:rPr lang="en-US" dirty="0" err="1" smtClean="0"/>
              <a:t>RESTful</a:t>
            </a:r>
            <a:r>
              <a:rPr lang="en-US" dirty="0" smtClean="0"/>
              <a:t> data model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services built on OpenStreetMap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OpenStreetMap is at a Tipping Point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2011 URISA/NENA Addressing Conference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7CC3F4-6C57-4425-942A-B37FE0A6843E}" type="datetime3">
              <a:rPr lang="en-US" smtClean="0"/>
              <a:pPr/>
              <a:t>7 October 2012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Origins of OpenStreetMap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OpenStreetMap.org domain registered by Steve Coast in 2004</a:t>
            </a:r>
          </a:p>
          <a:p>
            <a:r>
              <a:rPr lang="en-US" sz="2800" dirty="0" smtClean="0"/>
              <a:t>Project originated in the United Kingdom, where…</a:t>
            </a:r>
          </a:p>
          <a:p>
            <a:pPr lvl="1"/>
            <a:r>
              <a:rPr lang="en-US" sz="2800" dirty="0" smtClean="0"/>
              <a:t>Crown copyright on geospatial data</a:t>
            </a:r>
          </a:p>
          <a:p>
            <a:pPr lvl="1"/>
            <a:r>
              <a:rPr lang="en-US" sz="2800" dirty="0" smtClean="0"/>
              <a:t>Little, or no public domain data</a:t>
            </a:r>
          </a:p>
          <a:p>
            <a:r>
              <a:rPr lang="en-US" sz="2800" dirty="0" smtClean="0"/>
              <a:t>Simple goal to create a free, publicly-available database of street centerlines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DDE5-3B4B-492E-94DC-CBEE9D596AB1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OpenCycleMap</a:t>
            </a:r>
            <a:r>
              <a:rPr lang="en-US" dirty="0" smtClean="0"/>
              <a:t> – Map of Bicycle Routes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79DB-D826-44BD-A4F1-E8E6764CF556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8-2-2011 11-44-15 AM_opencycle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133600"/>
            <a:ext cx="8038098" cy="3886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447800"/>
            <a:ext cx="8503920" cy="4572000"/>
          </a:xfrm>
        </p:spPr>
        <p:txBody>
          <a:bodyPr/>
          <a:lstStyle/>
          <a:p>
            <a:r>
              <a:rPr lang="en-US" dirty="0" err="1" smtClean="0"/>
              <a:t>TopOSM</a:t>
            </a:r>
            <a:r>
              <a:rPr lang="en-US" dirty="0" smtClean="0"/>
              <a:t> – Topographic OpenStreetMap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281E0-FDE2-461F-98ED-09DD7F67A082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8" name="Picture 7" descr="8-2-2011 11-46-01 AM_topos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08796"/>
            <a:ext cx="8686800" cy="413960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25456"/>
            <a:ext cx="7772400" cy="419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B5FA-B51A-4350-9619-3C620C012D87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52400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University of Maryland Campus Map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pic>
        <p:nvPicPr>
          <p:cNvPr id="6" name="Content Placeholder 5" descr="UniDela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828800"/>
            <a:ext cx="5548126" cy="4572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7FD0-2125-424F-A265-51A40A9788D3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38178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University of Delaware on OpenStreetMap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MapQuest Open Tools:</a:t>
            </a:r>
          </a:p>
          <a:p>
            <a:pPr lvl="1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Names (Gazetteer)</a:t>
            </a:r>
          </a:p>
          <a:p>
            <a:pPr lvl="1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APIs &amp; SDKs</a:t>
            </a:r>
          </a:p>
          <a:p>
            <a:pPr lvl="1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Tiles</a:t>
            </a:r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sz="3200" dirty="0" smtClean="0"/>
              <a:t>Beginner’s Guide to OpenStreetMap</a:t>
            </a:r>
          </a:p>
          <a:p>
            <a:endParaRPr lang="en-US" sz="3200" dirty="0" smtClean="0"/>
          </a:p>
          <a:p>
            <a:r>
              <a:rPr lang="en-US" sz="3200" dirty="0" smtClean="0"/>
              <a:t>http://developer.mapquest.com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image_galle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52922" y="1981200"/>
            <a:ext cx="2876678" cy="1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pic>
        <p:nvPicPr>
          <p:cNvPr id="6" name="Content Placeholder 5" descr="8-2-2011 11-47-24 AM_mapquest_open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25236" y="2514600"/>
            <a:ext cx="8137071" cy="35052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91518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MapQuest Open, using &amp; editing OSM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9" name="Content Placeholder 8" descr="8-14-2011 3-12-53 PM_bing_imagery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01625" y="2391159"/>
            <a:ext cx="8504238" cy="3628641"/>
          </a:xfrm>
        </p:spPr>
      </p:pic>
      <p:sp>
        <p:nvSpPr>
          <p:cNvPr id="10" name="TextBox 9"/>
          <p:cNvSpPr txBox="1"/>
          <p:nvPr/>
        </p:nvSpPr>
        <p:spPr>
          <a:xfrm>
            <a:off x="228600" y="17526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Bing Imagery in Java OpenStreetMap Editor</a:t>
            </a:r>
            <a:endParaRPr lang="en-US" sz="2800" dirty="0"/>
          </a:p>
        </p:txBody>
      </p:sp>
      <p:pic>
        <p:nvPicPr>
          <p:cNvPr id="8" name="Picture 7" descr="8-15-2011 4-06-26 PM_jos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2514600"/>
            <a:ext cx="7086600" cy="383792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National Map prototype</a:t>
            </a:r>
            <a:endParaRPr lang="en-US" dirty="0"/>
          </a:p>
        </p:txBody>
      </p:sp>
      <p:pic>
        <p:nvPicPr>
          <p:cNvPr id="7" name="Content Placeholder 6" descr="8-14-2011 3-40-49 PM_usg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858882" y="1527175"/>
            <a:ext cx="6056518" cy="4572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1FD8-089A-43A3-BAB8-EB7E546F1C49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752600"/>
            <a:ext cx="2667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Can </a:t>
            </a:r>
            <a:r>
              <a:rPr lang="en-US" sz="2000" dirty="0" err="1" smtClean="0"/>
              <a:t>crowdsourced</a:t>
            </a:r>
            <a:r>
              <a:rPr lang="en-US" sz="2000" dirty="0" smtClean="0"/>
              <a:t> data meet or exceed standards for integration into National Map?</a:t>
            </a:r>
          </a:p>
          <a:p>
            <a:endParaRPr lang="en-US" sz="2000" dirty="0" smtClean="0"/>
          </a:p>
          <a:p>
            <a:r>
              <a:rPr lang="en-US" sz="2000" dirty="0" smtClean="0"/>
              <a:t>Test the OSM platform for use in National Map applications</a:t>
            </a:r>
          </a:p>
          <a:p>
            <a:endParaRPr lang="en-US" sz="2000" dirty="0" smtClean="0"/>
          </a:p>
          <a:p>
            <a:r>
              <a:rPr lang="en-US" sz="2000" dirty="0" smtClean="0"/>
              <a:t>Test decentralized platform to improve Federal data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Humanitarian OpenStreetMap Team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203448" cy="4572000"/>
          </a:xfrm>
        </p:spPr>
        <p:txBody>
          <a:bodyPr/>
          <a:lstStyle/>
          <a:p>
            <a:r>
              <a:rPr lang="en-US" sz="2000" dirty="0" smtClean="0"/>
              <a:t>Established after Haiti Earthquake 2010</a:t>
            </a:r>
          </a:p>
          <a:p>
            <a:endParaRPr lang="en-US" sz="2000" dirty="0" smtClean="0"/>
          </a:p>
          <a:p>
            <a:r>
              <a:rPr lang="en-US" sz="2000" dirty="0" smtClean="0"/>
              <a:t>Operates where maps are scarce or out-of-date</a:t>
            </a:r>
          </a:p>
          <a:p>
            <a:endParaRPr lang="en-US" sz="2000" dirty="0" smtClean="0"/>
          </a:p>
          <a:p>
            <a:r>
              <a:rPr lang="en-US" sz="2000" dirty="0" smtClean="0"/>
              <a:t>Geared to humanitarian response and economic development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CCC7-02DD-4173-B259-2D8FCB97F5B3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7" name="Picture 6" descr="8-14-2011 1-18-12 PM_richelie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0438" y="1828800"/>
            <a:ext cx="5481162" cy="44178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</a:t>
            </a:r>
            <a:r>
              <a:rPr lang="en-US" dirty="0" err="1" smtClean="0"/>
              <a:t>Kibera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7" name="Content Placeholder 6" descr="8-14-2011 3-36-15 PM_kibera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56984" y="2721135"/>
            <a:ext cx="5963016" cy="375586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EBD65-4540-4F6F-8B3E-9866BD67B0F4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295400"/>
            <a:ext cx="868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Informal settlement in Nairobi, Kenya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Not on any map until Nov ‘09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Now a complete interactive community information project. 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is…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A freely-editable map of the world unconstrained by proprietary ownership</a:t>
            </a:r>
          </a:p>
          <a:p>
            <a:pPr>
              <a:buNone/>
            </a:pPr>
            <a:endParaRPr lang="en-US" sz="3200" dirty="0" smtClean="0"/>
          </a:p>
          <a:p>
            <a:r>
              <a:rPr lang="en-US" sz="3200" dirty="0" smtClean="0"/>
              <a:t>“Wikipedia for maps”</a:t>
            </a:r>
          </a:p>
          <a:p>
            <a:pPr>
              <a:buNone/>
            </a:pP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E84BC-9E76-4152-9E79-3D8FB1402A49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Data Quality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Mapdust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OSM </a:t>
            </a:r>
            <a:r>
              <a:rPr lang="en-US" dirty="0" err="1" smtClean="0"/>
              <a:t>Mapper</a:t>
            </a:r>
            <a:r>
              <a:rPr lang="en-US" dirty="0" smtClean="0"/>
              <a:t> from </a:t>
            </a:r>
            <a:r>
              <a:rPr lang="en-US" dirty="0" err="1" smtClean="0"/>
              <a:t>ItoWorld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MapCompare</a:t>
            </a:r>
            <a:r>
              <a:rPr lang="en-US" dirty="0" smtClean="0"/>
              <a:t> from </a:t>
            </a:r>
            <a:r>
              <a:rPr lang="en-US" dirty="0" err="1" smtClean="0"/>
              <a:t>GeoFabrik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OSM Inspector from </a:t>
            </a:r>
            <a:r>
              <a:rPr lang="en-US" dirty="0" err="1" smtClean="0"/>
              <a:t>GeoFabrik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8578E-E87B-4421-97FC-F99AA407C826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6" name="Picture 5" descr="geofabri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4114800"/>
            <a:ext cx="3143250" cy="838200"/>
          </a:xfrm>
          <a:prstGeom prst="rect">
            <a:avLst/>
          </a:prstGeom>
        </p:spPr>
      </p:pic>
      <p:pic>
        <p:nvPicPr>
          <p:cNvPr id="7" name="Picture 6" descr="itologoblack-300x2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2362200"/>
            <a:ext cx="1960377" cy="1404937"/>
          </a:xfrm>
          <a:prstGeom prst="rect">
            <a:avLst/>
          </a:prstGeom>
        </p:spPr>
      </p:pic>
      <p:pic>
        <p:nvPicPr>
          <p:cNvPr id="8" name="Picture 7" descr="MapDust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5800" y="1981200"/>
            <a:ext cx="1943100" cy="495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Tools: </a:t>
            </a:r>
            <a:r>
              <a:rPr lang="en-US" dirty="0" err="1" smtClean="0"/>
              <a:t>OpenStreetBugs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2475" y="1527175"/>
            <a:ext cx="84625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25A6-25BC-461D-88B9-5ACC53C6F1D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8-15-2011 4-32-53 PM_weai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2966139"/>
            <a:ext cx="4171552" cy="3434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Instructional Materials</a:t>
            </a:r>
            <a:endParaRPr lang="en-US" dirty="0"/>
          </a:p>
        </p:txBody>
      </p:sp>
      <p:pic>
        <p:nvPicPr>
          <p:cNvPr id="7" name="Content Placeholder 6" descr="9781906860110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 rot="21043425">
            <a:off x="5867598" y="1511748"/>
            <a:ext cx="1905000" cy="20478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8" name="Picture 7" descr="7504OS_MockupCov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85945">
            <a:off x="6662589" y="3663573"/>
            <a:ext cx="2018003" cy="2490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1752600"/>
            <a:ext cx="3810000" cy="328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sz="2700" dirty="0" smtClean="0"/>
              <a:t>Tutorials at Weait.com </a:t>
            </a:r>
          </a:p>
          <a:p>
            <a:pPr marL="273050" indent="-2730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sz="2700" dirty="0" smtClean="0"/>
              <a:t>Books by</a:t>
            </a:r>
          </a:p>
          <a:p>
            <a:pPr marL="547688" lvl="1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"/>
            </a:pPr>
            <a:r>
              <a:rPr lang="en-US" sz="2800" dirty="0" smtClean="0">
                <a:solidFill>
                  <a:schemeClr val="tx2"/>
                </a:solidFill>
              </a:rPr>
              <a:t>Jonathan Bennett</a:t>
            </a:r>
          </a:p>
          <a:p>
            <a:pPr marL="547688" lvl="1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"/>
            </a:pPr>
            <a:r>
              <a:rPr lang="en-US" sz="2800" dirty="0" err="1" smtClean="0">
                <a:solidFill>
                  <a:schemeClr val="tx2"/>
                </a:solidFill>
              </a:rPr>
              <a:t>Frederik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</a:rPr>
              <a:t>Ramm</a:t>
            </a:r>
            <a:r>
              <a:rPr lang="en-US" sz="2800" dirty="0" smtClean="0">
                <a:solidFill>
                  <a:schemeClr val="tx2"/>
                </a:solidFill>
              </a:rPr>
              <a:t>, </a:t>
            </a:r>
            <a:r>
              <a:rPr lang="en-US" sz="2800" dirty="0" err="1" smtClean="0">
                <a:solidFill>
                  <a:schemeClr val="tx2"/>
                </a:solidFill>
              </a:rPr>
              <a:t>Jochen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</a:rPr>
              <a:t>Topf</a:t>
            </a:r>
            <a:r>
              <a:rPr lang="en-US" sz="2800" dirty="0" smtClean="0">
                <a:solidFill>
                  <a:schemeClr val="tx2"/>
                </a:solidFill>
              </a:rPr>
              <a:t>, Steve Chilton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OpenStreetMap at a tipping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7680" y="1447800"/>
            <a:ext cx="8503920" cy="4572000"/>
          </a:xfrm>
        </p:spPr>
        <p:txBody>
          <a:bodyPr/>
          <a:lstStyle/>
          <a:p>
            <a:r>
              <a:rPr lang="en-US" dirty="0" smtClean="0"/>
              <a:t>There are a growing number of services built around OpenStreetMap</a:t>
            </a:r>
          </a:p>
          <a:p>
            <a:pPr lvl="1"/>
            <a:r>
              <a:rPr lang="en-US" dirty="0" smtClean="0"/>
              <a:t>Commercial</a:t>
            </a:r>
          </a:p>
          <a:p>
            <a:pPr lvl="1"/>
            <a:r>
              <a:rPr lang="en-US" dirty="0" smtClean="0"/>
              <a:t>Non-governmental</a:t>
            </a:r>
          </a:p>
          <a:p>
            <a:pPr lvl="1"/>
            <a:r>
              <a:rPr lang="en-US" dirty="0" smtClean="0"/>
              <a:t>Government</a:t>
            </a:r>
          </a:p>
          <a:p>
            <a:endParaRPr lang="en-US" dirty="0" smtClean="0"/>
          </a:p>
          <a:p>
            <a:r>
              <a:rPr lang="en-US" dirty="0" smtClean="0"/>
              <a:t>There are more utilities for data quality and data manipulation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Maturing community of users, resources, documentation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Putting </a:t>
            </a:r>
            <a:r>
              <a:rPr lang="en-US" sz="3200" dirty="0" err="1" smtClean="0"/>
              <a:t>Openstreetmap</a:t>
            </a:r>
            <a:r>
              <a:rPr lang="en-US" sz="3200" dirty="0" smtClean="0"/>
              <a:t> in perspective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Value of Citizen Mapping?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2011 URISA/NENA Addressing Conference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7CC3F4-6C57-4425-942A-B37FE0A6843E}" type="datetime3">
              <a:rPr lang="en-US" smtClean="0"/>
              <a:pPr/>
              <a:t>7 October 2012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Citizen Mapping, pre-OpenStreetMap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Denis Wood, North Carolina State University, geographer, landscape architect</a:t>
            </a:r>
          </a:p>
          <a:p>
            <a:pPr lvl="1"/>
            <a:r>
              <a:rPr lang="en-US" sz="2800" dirty="0" smtClean="0"/>
              <a:t>Began creation of a neighborhood atlas in 1975</a:t>
            </a:r>
          </a:p>
          <a:p>
            <a:pPr lvl="1"/>
            <a:r>
              <a:rPr lang="en-US" sz="2800" dirty="0" smtClean="0"/>
              <a:t>Mapped his neighborhood of </a:t>
            </a:r>
            <a:r>
              <a:rPr lang="en-US" sz="2800" dirty="0" err="1" smtClean="0"/>
              <a:t>Boylan</a:t>
            </a:r>
            <a:r>
              <a:rPr lang="en-US" sz="2800" dirty="0" smtClean="0"/>
              <a:t> Heights, Raleigh, NC</a:t>
            </a:r>
          </a:p>
          <a:p>
            <a:pPr lvl="1"/>
            <a:r>
              <a:rPr lang="en-US" sz="2800" dirty="0" smtClean="0"/>
              <a:t>Set a goal of creative mapping</a:t>
            </a:r>
          </a:p>
          <a:p>
            <a:pPr lvl="1"/>
            <a:r>
              <a:rPr lang="en-US" sz="2800" dirty="0" smtClean="0"/>
              <a:t>What things of interest are </a:t>
            </a:r>
            <a:r>
              <a:rPr lang="en-US" sz="2800" b="1" dirty="0" smtClean="0"/>
              <a:t>not</a:t>
            </a:r>
            <a:r>
              <a:rPr lang="en-US" sz="2800" dirty="0" smtClean="0"/>
              <a:t> on the official maps?</a:t>
            </a:r>
          </a:p>
          <a:p>
            <a:pPr lvl="1">
              <a:buNone/>
            </a:pPr>
            <a:endParaRPr lang="en-US" sz="2800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C952-273E-448B-8CCF-ACB177E81CD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Citizen Mapping, pre-OpenStreetMap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See, and map those things unique to a place:</a:t>
            </a:r>
          </a:p>
          <a:p>
            <a:pPr lvl="1"/>
            <a:r>
              <a:rPr lang="en-US" sz="2800" dirty="0" smtClean="0"/>
              <a:t>Map the overlooked – Utility poles, Potholes</a:t>
            </a:r>
          </a:p>
          <a:p>
            <a:pPr lvl="1"/>
            <a:r>
              <a:rPr lang="en-US" sz="2800" dirty="0" smtClean="0"/>
              <a:t>Map the seemingly insignificant – Street trees, Informal Paths</a:t>
            </a:r>
          </a:p>
          <a:p>
            <a:pPr lvl="1"/>
            <a:r>
              <a:rPr lang="en-US" sz="2800" dirty="0" smtClean="0"/>
              <a:t>Ephemeral Events – Graffiti, Street Fairs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if users could engage in Creative Cartography?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Citizen Mapping, pre-OpenStreetMap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i="1" dirty="0" smtClean="0"/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sz="3200" i="1" dirty="0" smtClean="0">
                <a:solidFill>
                  <a:schemeClr val="tx2">
                    <a:lumMod val="50000"/>
                  </a:schemeClr>
                </a:solidFill>
              </a:rPr>
              <a:t>“I might help my students learn something about </a:t>
            </a:r>
            <a:r>
              <a:rPr lang="en-US" sz="3200" b="1" i="1" dirty="0" smtClean="0">
                <a:solidFill>
                  <a:schemeClr val="tx2">
                    <a:lumMod val="50000"/>
                  </a:schemeClr>
                </a:solidFill>
              </a:rPr>
              <a:t>how to read the landscape </a:t>
            </a:r>
            <a:r>
              <a:rPr lang="en-US" sz="3200" i="1" dirty="0" smtClean="0">
                <a:solidFill>
                  <a:schemeClr val="tx2">
                    <a:lumMod val="50000"/>
                  </a:schemeClr>
                </a:solidFill>
              </a:rPr>
              <a:t>by focusing hard on a small piece of it.”</a:t>
            </a:r>
            <a:endParaRPr lang="en-US" sz="3200" i="1" baseline="30000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buNone/>
            </a:pPr>
            <a:endParaRPr lang="en-US" sz="3200" i="1" baseline="30000" dirty="0" smtClean="0"/>
          </a:p>
          <a:p>
            <a:pPr lvl="3">
              <a:buNone/>
            </a:pPr>
            <a:r>
              <a:rPr lang="en-US" sz="3200" i="1" dirty="0" smtClean="0"/>
              <a:t>-- Denis Wood</a:t>
            </a:r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sz="1200" dirty="0" smtClean="0"/>
              <a:t>Source: http://makingmaps.net/2008/01/10/denis-wood-a-narrative-atlas-of-boylan-heights/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wood_boylanatlas_lightatnight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80641" y="1527175"/>
            <a:ext cx="7146206" cy="4572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Denis Wood’s </a:t>
            </a:r>
            <a:r>
              <a:rPr lang="en-US" dirty="0" err="1" smtClean="0"/>
              <a:t>Boylan</a:t>
            </a:r>
            <a:r>
              <a:rPr lang="en-US" dirty="0" smtClean="0"/>
              <a:t> Heights Maps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C1A4-F4C0-4E4B-B693-668657EC81E7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fr-FR" smtClean="0"/>
              <a:t>2011 URISA/NENA Addressing Conference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61038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Streetlights in </a:t>
            </a:r>
            <a:r>
              <a:rPr lang="en-US" sz="2800" dirty="0" err="1" smtClean="0">
                <a:solidFill>
                  <a:schemeClr val="bg1"/>
                </a:solidFill>
              </a:rPr>
              <a:t>Boylan</a:t>
            </a:r>
            <a:r>
              <a:rPr lang="en-US" sz="2800" dirty="0" smtClean="0">
                <a:solidFill>
                  <a:schemeClr val="bg1"/>
                </a:solidFill>
              </a:rPr>
              <a:t> Heights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602998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http://makingmaps.net/2008/01/10/denis-wood-a-narrative-atlas-of-boylan-heights/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od_boylanatlas_sig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849532"/>
            <a:ext cx="7010399" cy="4540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Denis Wood’s </a:t>
            </a:r>
            <a:r>
              <a:rPr lang="en-US" dirty="0" err="1" smtClean="0"/>
              <a:t>Boylan</a:t>
            </a:r>
            <a:r>
              <a:rPr lang="en-US" dirty="0" smtClean="0"/>
              <a:t> Heights Maps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AEB63-556D-4B1F-B7FB-0A338D9E10E1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176278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Street signs in </a:t>
            </a:r>
            <a:r>
              <a:rPr lang="en-US" sz="2800" dirty="0" err="1" smtClean="0"/>
              <a:t>Boylan</a:t>
            </a:r>
            <a:r>
              <a:rPr lang="en-US" sz="2800" dirty="0" smtClean="0"/>
              <a:t> Heights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0" y="60960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http://makingmaps.net/2008/01/10/denis-wood-a-narrative-atlas-of-boylan-heights/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Looks like…a wiki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8021" y="1371600"/>
            <a:ext cx="860357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0116-880D-4A04-9786-684C46B758B9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Denis Wood’s </a:t>
            </a:r>
            <a:r>
              <a:rPr lang="en-US" dirty="0" err="1" smtClean="0"/>
              <a:t>Boylan</a:t>
            </a:r>
            <a:r>
              <a:rPr lang="en-US" dirty="0" smtClean="0"/>
              <a:t> Heights Maps</a:t>
            </a:r>
            <a:endParaRPr lang="en-US" dirty="0"/>
          </a:p>
        </p:txBody>
      </p:sp>
      <p:pic>
        <p:nvPicPr>
          <p:cNvPr id="6" name="Content Placeholder 5" descr="wood_boylanatlas_powerline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524000"/>
            <a:ext cx="7077992" cy="4572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C779-3692-454C-9D72-C1E7173ECC27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1991380"/>
            <a:ext cx="5410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Power Lines and Utility Poles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43000" y="6078379"/>
            <a:ext cx="7467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http://makingmaps.net/2008/01/10/denis-wood-a-narrative-atlas-of-boylan-heights/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Denis Wood’s </a:t>
            </a:r>
            <a:r>
              <a:rPr lang="en-US" dirty="0" err="1" smtClean="0"/>
              <a:t>Boylan</a:t>
            </a:r>
            <a:r>
              <a:rPr lang="en-US" dirty="0" smtClean="0"/>
              <a:t> Heights Maps</a:t>
            </a:r>
            <a:endParaRPr lang="en-US" dirty="0"/>
          </a:p>
        </p:txBody>
      </p:sp>
      <p:pic>
        <p:nvPicPr>
          <p:cNvPr id="6" name="Content Placeholder 5" descr="wood_es_graffiti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743201" y="1524000"/>
            <a:ext cx="6172200" cy="4876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05B82-E931-4A64-BD17-78DC3887368F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16002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Graffiti &amp; Tags</a:t>
            </a:r>
            <a:endParaRPr lang="en-US" sz="2800" dirty="0"/>
          </a:p>
        </p:txBody>
      </p:sp>
      <p:pic>
        <p:nvPicPr>
          <p:cNvPr id="8" name="Picture 7" descr="wood_es_graffiti_detai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2286000"/>
            <a:ext cx="4412822" cy="39870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ood_boylanatlas_pumpki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905000"/>
            <a:ext cx="6827584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Denis Wood’s </a:t>
            </a:r>
            <a:r>
              <a:rPr lang="en-US" dirty="0" err="1" smtClean="0"/>
              <a:t>Boylan</a:t>
            </a:r>
            <a:r>
              <a:rPr lang="en-US" dirty="0" smtClean="0"/>
              <a:t> Heights Maps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EEA6-3E5B-4EDC-A3ED-605B7108E501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199138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Jack </a:t>
            </a:r>
            <a:r>
              <a:rPr lang="en-US" sz="2800" dirty="0" err="1" smtClean="0">
                <a:solidFill>
                  <a:schemeClr val="bg1"/>
                </a:solidFill>
              </a:rPr>
              <a:t>O’Lanterns</a:t>
            </a:r>
            <a:r>
              <a:rPr lang="en-US" sz="2800" dirty="0" smtClean="0">
                <a:solidFill>
                  <a:schemeClr val="bg1"/>
                </a:solidFill>
              </a:rPr>
              <a:t> in </a:t>
            </a:r>
            <a:r>
              <a:rPr lang="en-US" sz="2800" dirty="0" err="1" smtClean="0">
                <a:solidFill>
                  <a:schemeClr val="bg1"/>
                </a:solidFill>
              </a:rPr>
              <a:t>Boylan</a:t>
            </a:r>
            <a:r>
              <a:rPr lang="en-US" sz="2800" dirty="0" smtClean="0">
                <a:solidFill>
                  <a:schemeClr val="bg1"/>
                </a:solidFill>
              </a:rPr>
              <a:t> Heights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600" y="6029980"/>
            <a:ext cx="662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http://makingmaps.net/2008/01/10/denis-wood-a-narrative-atlas-of-boylan-heights/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Burning Man, 2007 &amp; 2008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24000" y="2401740"/>
            <a:ext cx="7261012" cy="392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BABF-EC78-484F-91BB-63A7D158B634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59468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1" dirty="0" smtClean="0"/>
              <a:t>Can the Bureau of Land Management find this information elsewhere?</a:t>
            </a:r>
            <a:endParaRPr lang="en-US" sz="2700" b="1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local knowledge visible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274320" lvl="1" indent="-274320">
              <a:spcBef>
                <a:spcPts val="580"/>
              </a:spcBef>
              <a:buClr>
                <a:schemeClr val="accent1"/>
              </a:buClr>
              <a:buNone/>
            </a:pPr>
            <a:endParaRPr lang="en-US" sz="2000" dirty="0" smtClean="0"/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  <a:buNone/>
            </a:pPr>
            <a:r>
              <a:rPr lang="en-US" sz="2800" i="1" dirty="0" smtClean="0">
                <a:solidFill>
                  <a:schemeClr val="tx1"/>
                </a:solidFill>
              </a:rPr>
              <a:t>“…we also wanted to use the mapping as</a:t>
            </a:r>
            <a:r>
              <a:rPr lang="en-US" sz="2800" b="1" i="1" dirty="0" smtClean="0">
                <a:solidFill>
                  <a:schemeClr val="tx1"/>
                </a:solidFill>
              </a:rPr>
              <a:t> a kind of organizational tool</a:t>
            </a:r>
            <a:r>
              <a:rPr lang="en-US" sz="2800" i="1" dirty="0" smtClean="0">
                <a:solidFill>
                  <a:schemeClr val="tx1"/>
                </a:solidFill>
              </a:rPr>
              <a:t>, as a way of bringing the neighborhood together and helping it to see itself.”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</a:p>
          <a:p>
            <a:pPr marL="1098232" lvl="4" indent="-274320">
              <a:spcBef>
                <a:spcPts val="580"/>
              </a:spcBef>
              <a:buClr>
                <a:schemeClr val="accent1"/>
              </a:buClr>
              <a:buNone/>
            </a:pPr>
            <a:r>
              <a:rPr lang="en-US" sz="3000" dirty="0" smtClean="0">
                <a:solidFill>
                  <a:schemeClr val="tx1"/>
                </a:solidFill>
              </a:rPr>
              <a:t>– Denis Wood</a:t>
            </a:r>
            <a:endParaRPr lang="en-US" sz="3000" baseline="30000" dirty="0" smtClean="0">
              <a:solidFill>
                <a:schemeClr val="tx1"/>
              </a:solidFill>
            </a:endParaRPr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  <a:buNone/>
            </a:pPr>
            <a:endParaRPr lang="en-US" sz="2800" dirty="0" smtClean="0">
              <a:solidFill>
                <a:schemeClr val="tx1"/>
              </a:solidFill>
              <a:hlinkClick r:id="rId2"/>
            </a:endParaRPr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r>
              <a:rPr lang="en-US" sz="2800" dirty="0" smtClean="0">
                <a:solidFill>
                  <a:schemeClr val="tx1"/>
                </a:solidFill>
              </a:rPr>
              <a:t>Give community identity a cartographic representation</a:t>
            </a:r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r>
              <a:rPr lang="en-US" sz="2800" dirty="0" smtClean="0">
                <a:solidFill>
                  <a:schemeClr val="tx1"/>
                </a:solidFill>
              </a:rPr>
              <a:t>Mapping to make local knowledge manifest</a:t>
            </a:r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</a:pPr>
            <a:r>
              <a:rPr lang="en-US" sz="2800" dirty="0" smtClean="0">
                <a:solidFill>
                  <a:schemeClr val="tx1"/>
                </a:solidFill>
              </a:rPr>
              <a:t>Mapping the vernacular landscape, the landscape of the everyday</a:t>
            </a:r>
            <a:endParaRPr lang="en-US" sz="2800" dirty="0" smtClean="0">
              <a:solidFill>
                <a:schemeClr val="tx1"/>
              </a:solidFill>
              <a:hlinkClick r:id="rId2"/>
            </a:endParaRPr>
          </a:p>
          <a:p>
            <a:pPr marL="274320" lvl="1" indent="-274320">
              <a:spcBef>
                <a:spcPts val="580"/>
              </a:spcBef>
              <a:buClr>
                <a:schemeClr val="accent1"/>
              </a:buClr>
              <a:buNone/>
            </a:pPr>
            <a:endParaRPr lang="en-US" sz="2000" dirty="0" smtClean="0">
              <a:hlinkClick r:id="rId2"/>
            </a:endParaRPr>
          </a:p>
          <a:p>
            <a:pPr>
              <a:buNone/>
            </a:pPr>
            <a:r>
              <a:rPr lang="en-US" sz="1000" dirty="0" smtClean="0"/>
              <a:t>Source: http://makingmaps.net/2008/01/10/denis-wood-a-narrative-atlas-of-boylan-heights/#more-106</a:t>
            </a:r>
            <a:endParaRPr lang="en-US" sz="1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8530-FFE4-405F-AF79-D223893B5523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1143000"/>
          </a:xfrm>
        </p:spPr>
        <p:txBody>
          <a:bodyPr/>
          <a:lstStyle/>
          <a:p>
            <a:r>
              <a:rPr lang="en-US" dirty="0" smtClean="0"/>
              <a:t>How does OpenStreetMap contribute to Sense of Community?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OpenStreetMap validates Denis Wood’s observations about mapping at the human scale: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mapping party forces</a:t>
            </a:r>
            <a:r>
              <a:rPr lang="en-US" b="1" dirty="0" smtClean="0"/>
              <a:t> </a:t>
            </a:r>
            <a:r>
              <a:rPr lang="en-US" dirty="0" smtClean="0"/>
              <a:t>participants to </a:t>
            </a:r>
            <a:r>
              <a:rPr lang="en-US" b="1" dirty="0" smtClean="0"/>
              <a:t>interact with geography</a:t>
            </a:r>
            <a:r>
              <a:rPr lang="en-US" dirty="0" smtClean="0"/>
              <a:t> on a personal level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Contributing to OpenStreetMap produces </a:t>
            </a:r>
            <a:r>
              <a:rPr lang="en-US" b="1" dirty="0" smtClean="0"/>
              <a:t>understanding of community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OpenStreetMap enables people to build </a:t>
            </a:r>
            <a:r>
              <a:rPr lang="en-US" b="1" dirty="0" smtClean="0"/>
              <a:t>community identity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5501-2BA3-4466-9670-C179448E65C1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how can you Make Use of OpenStreetMap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Community of </a:t>
            </a:r>
            <a:r>
              <a:rPr lang="en-US" dirty="0" err="1" smtClean="0"/>
              <a:t>Mappers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2011 URISA/NENA Addressing Conference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E2F6986-8B34-482A-9540-C99C03F7B8ED}" type="datetime3">
              <a:rPr lang="en-US" smtClean="0"/>
              <a:pPr/>
              <a:t>7 October 2012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governments collect all data of interest?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85800" y="1443977"/>
            <a:ext cx="8001000" cy="4900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AA7B-B429-43F8-AD3C-C589A325B1C5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419600" y="3048000"/>
            <a:ext cx="3505200" cy="2514600"/>
          </a:xfrm>
          <a:prstGeom prst="ellipse">
            <a:avLst/>
          </a:prstGeom>
          <a:noFill/>
          <a:ln w="41275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Professional Amateurs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critical difference between professionals and amateurs used to be access to the tools and training.</a:t>
            </a:r>
          </a:p>
          <a:p>
            <a:endParaRPr lang="en-US" dirty="0" smtClean="0"/>
          </a:p>
          <a:p>
            <a:r>
              <a:rPr lang="en-US" dirty="0" smtClean="0"/>
              <a:t>The Internet…</a:t>
            </a:r>
          </a:p>
          <a:p>
            <a:pPr lvl="1"/>
            <a:r>
              <a:rPr lang="en-US" dirty="0" smtClean="0"/>
              <a:t>…has provided the tools and training</a:t>
            </a:r>
          </a:p>
          <a:p>
            <a:pPr lvl="1"/>
            <a:r>
              <a:rPr lang="en-US" dirty="0" smtClean="0"/>
              <a:t>…has enabled “mass amateurization”</a:t>
            </a:r>
          </a:p>
          <a:p>
            <a:pPr lvl="1"/>
            <a:r>
              <a:rPr lang="en-US" dirty="0" smtClean="0"/>
              <a:t>…has enabled “extreme citizen science”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 short, the Internet has helped close the gap between professional and amateur</a:t>
            </a:r>
          </a:p>
          <a:p>
            <a:endParaRPr lang="en-US" sz="1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BAB0B-41E9-48BD-B2F0-11491BBF97CE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953000" y="1447800"/>
            <a:ext cx="83820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048000" y="1447800"/>
            <a:ext cx="838200" cy="457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49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 Web has shifted the way we do things</a:t>
            </a:r>
            <a:endParaRPr lang="nl-NL" sz="3200" dirty="0" smtClean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4521B-F946-4668-B174-3599B2E443BF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929348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It’s the map!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Client-Server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Analysts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Geo-priesthood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Data integration layers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GIS platform</a:t>
            </a:r>
          </a:p>
          <a:p>
            <a:pPr algn="r"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Features with attributes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1924883"/>
            <a:ext cx="381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It’s the task!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Loosely coupled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Users and stakeholders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Mass Amateurization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Data fusion on the fly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Extensible infrastructure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Data linked to features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71800" y="1447801"/>
            <a:ext cx="1066800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2001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3000" y="1447800"/>
            <a:ext cx="914400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2011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91000" y="2286000"/>
            <a:ext cx="7620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191000" y="2819400"/>
            <a:ext cx="7620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91000" y="3429000"/>
            <a:ext cx="7620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191000" y="3886200"/>
            <a:ext cx="7620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1000" y="4495800"/>
            <a:ext cx="7620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191000" y="5029200"/>
            <a:ext cx="7620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91000" y="5562600"/>
            <a:ext cx="7620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19800" y="14478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Geospatial Web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76400" y="1447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/>
                </a:solidFill>
              </a:rPr>
              <a:t>Web GIS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Wiki-based Documentation!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2475" y="1527175"/>
            <a:ext cx="84625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FAAA-CE86-4477-84DE-5463DBBCBA18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Web-based democratization of mapping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90600" y="1447800"/>
            <a:ext cx="7772400" cy="4572000"/>
          </a:xfrm>
        </p:spPr>
        <p:txBody>
          <a:bodyPr/>
          <a:lstStyle/>
          <a:p>
            <a:r>
              <a:rPr lang="en-US" dirty="0" smtClean="0"/>
              <a:t>Centralized to Decentralized</a:t>
            </a:r>
          </a:p>
          <a:p>
            <a:r>
              <a:rPr lang="en-US" dirty="0" smtClean="0"/>
              <a:t>Proprietary systems to Open Source</a:t>
            </a:r>
          </a:p>
          <a:p>
            <a:r>
              <a:rPr lang="en-US" dirty="0" smtClean="0"/>
              <a:t>“Wisdom of the Crowds” (James </a:t>
            </a:r>
            <a:r>
              <a:rPr lang="en-US" dirty="0" err="1" smtClean="0"/>
              <a:t>Surowecki</a:t>
            </a:r>
            <a:r>
              <a:rPr lang="en-US" dirty="0" smtClean="0"/>
              <a:t>)</a:t>
            </a:r>
          </a:p>
          <a:p>
            <a:pPr lvl="1"/>
            <a:r>
              <a:rPr lang="en-US" sz="2800" dirty="0" smtClean="0"/>
              <a:t>“</a:t>
            </a:r>
            <a:r>
              <a:rPr lang="en-US" sz="2800" dirty="0" err="1" smtClean="0"/>
              <a:t>Folksonomy</a:t>
            </a:r>
            <a:r>
              <a:rPr lang="en-US" sz="2800" dirty="0" smtClean="0"/>
              <a:t>” vs. Experts</a:t>
            </a:r>
          </a:p>
          <a:p>
            <a:pPr lvl="1"/>
            <a:r>
              <a:rPr lang="en-US" sz="2800" dirty="0" smtClean="0"/>
              <a:t>Wikipedia vs. </a:t>
            </a:r>
            <a:r>
              <a:rPr lang="en-US" sz="2800" dirty="0" err="1" smtClean="0"/>
              <a:t>Britanica</a:t>
            </a:r>
            <a:endParaRPr lang="en-US" sz="2800" dirty="0" smtClean="0"/>
          </a:p>
          <a:p>
            <a:r>
              <a:rPr lang="en-US" dirty="0" smtClean="0"/>
              <a:t>Compare OSM to NAVTEQ  </a:t>
            </a:r>
          </a:p>
          <a:p>
            <a:pPr lvl="1"/>
            <a:r>
              <a:rPr lang="en-US" sz="2800" dirty="0" smtClean="0"/>
              <a:t>$396M maintaining database </a:t>
            </a:r>
          </a:p>
          <a:p>
            <a:pPr lvl="1"/>
            <a:r>
              <a:rPr lang="en-US" sz="2800" dirty="0" smtClean="0"/>
              <a:t>270 employees in central facility </a:t>
            </a:r>
          </a:p>
          <a:p>
            <a:pPr lvl="1"/>
            <a:r>
              <a:rPr lang="en-US" sz="2800" dirty="0" smtClean="0"/>
              <a:t>700 analysts worldwide (2007)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8314C-67D5-492E-B880-BAA90E27EC81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anyone can map, what about quality?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Can I trust OpenStreetMap data? </a:t>
            </a:r>
          </a:p>
          <a:p>
            <a:endParaRPr lang="en-US" dirty="0" smtClean="0"/>
          </a:p>
          <a:p>
            <a:r>
              <a:rPr lang="en-US" dirty="0" smtClean="0"/>
              <a:t>Is it accurate?</a:t>
            </a:r>
          </a:p>
          <a:p>
            <a:endParaRPr lang="en-US" dirty="0" smtClean="0"/>
          </a:p>
          <a:p>
            <a:r>
              <a:rPr lang="en-US" dirty="0" smtClean="0"/>
              <a:t>Is it complete?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Authority and Trust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“…</a:t>
            </a:r>
            <a:r>
              <a:rPr lang="en-US" b="1" dirty="0" smtClean="0"/>
              <a:t>participants have a lot of respect for the knowledge of the scientists</a:t>
            </a:r>
            <a:r>
              <a:rPr lang="en-US" dirty="0" smtClean="0"/>
              <a:t>, as long as the scientists have a lot of respect for the knowledge and ability of the participants.”</a:t>
            </a:r>
          </a:p>
          <a:p>
            <a:endParaRPr lang="en-US" dirty="0" smtClean="0"/>
          </a:p>
          <a:p>
            <a:r>
              <a:rPr lang="en-US" dirty="0" smtClean="0"/>
              <a:t>“The </a:t>
            </a:r>
            <a:r>
              <a:rPr lang="en-US" b="1" dirty="0" smtClean="0"/>
              <a:t>participants would like to learn more about the topic</a:t>
            </a:r>
            <a:r>
              <a:rPr lang="en-US" dirty="0" smtClean="0"/>
              <a:t> that they are exploring and are keen to know: ‘what does the data that I collected mean?’”</a:t>
            </a:r>
          </a:p>
          <a:p>
            <a:pPr algn="r">
              <a:buNone/>
            </a:pPr>
            <a:r>
              <a:rPr lang="en-US" dirty="0" smtClean="0"/>
              <a:t>                                    --</a:t>
            </a:r>
            <a:r>
              <a:rPr lang="en-US" dirty="0" err="1" smtClean="0"/>
              <a:t>Muki</a:t>
            </a:r>
            <a:r>
              <a:rPr lang="en-US" dirty="0" smtClean="0"/>
              <a:t> </a:t>
            </a:r>
            <a:r>
              <a:rPr lang="en-US" dirty="0" err="1" smtClean="0"/>
              <a:t>Haklay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600069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http://povesham.wordpress.com/2010/01/29/haiti-%E2%80%93-further-comparisons-and-the-usability-of-geographic-information-in-emergency-situations/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Authority and Trust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algn="ctr"/>
            <a:r>
              <a:rPr lang="en-US" dirty="0" smtClean="0"/>
              <a:t>“…at some point, </a:t>
            </a:r>
            <a:r>
              <a:rPr lang="en-US" b="1" dirty="0" smtClean="0"/>
              <a:t>they are becoming knowledgeable participants and it is worth seeing them as such</a:t>
            </a:r>
            <a:r>
              <a:rPr lang="en-US" dirty="0" smtClean="0"/>
              <a:t>.”</a:t>
            </a:r>
          </a:p>
          <a:p>
            <a:pPr lvl="4" algn="r">
              <a:buNone/>
            </a:pPr>
            <a:r>
              <a:rPr lang="en-US" sz="2800" dirty="0" smtClean="0"/>
              <a:t>                                                   -- </a:t>
            </a:r>
            <a:r>
              <a:rPr lang="en-US" sz="2800" dirty="0" err="1" smtClean="0"/>
              <a:t>Muky</a:t>
            </a:r>
            <a:r>
              <a:rPr lang="en-US" sz="2800" dirty="0" smtClean="0"/>
              <a:t> </a:t>
            </a:r>
            <a:r>
              <a:rPr lang="en-US" sz="2800" dirty="0" err="1" smtClean="0"/>
              <a:t>Haklay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58674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http://povesham.wordpress.com/2010/01/29/haiti-%E2%80%93-further-comparisons-and-the-usability-of-geographic-information-in-emergency-situations/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citizen </a:t>
            </a:r>
            <a:r>
              <a:rPr lang="en-US" dirty="0" err="1" smtClean="0"/>
              <a:t>mappers</a:t>
            </a:r>
            <a:r>
              <a:rPr lang="en-US" dirty="0" smtClean="0"/>
              <a:t> make a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Some examples…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Earthquake, January 2010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7" name="Haiti_editsImage_OSM_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487488" y="2098675"/>
            <a:ext cx="6134100" cy="3429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Sendai Earthquake &amp; Tsunami 2011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7" name="sendai_edits_OSM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06538" y="2079625"/>
            <a:ext cx="6096000" cy="34671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Post-disaster Bing Imagery for tracing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7" name="Content Placeholder 6" descr="0044.After_Max_Zoom_33AD3412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15440" y="1905000"/>
            <a:ext cx="7071360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138178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Joplin, MO 2011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Post-earthquake Mapping in Port-au-Prince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dirty="0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8" name="Picture 7" descr="img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796" y="1447800"/>
            <a:ext cx="6210344" cy="4663440"/>
          </a:xfrm>
          <a:prstGeom prst="rect">
            <a:avLst/>
          </a:prstGeom>
        </p:spPr>
      </p:pic>
      <p:pic>
        <p:nvPicPr>
          <p:cNvPr id="9" name="Picture 8" descr="img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596" y="1600200"/>
            <a:ext cx="6210344" cy="4663440"/>
          </a:xfrm>
          <a:prstGeom prst="rect">
            <a:avLst/>
          </a:prstGeom>
        </p:spPr>
      </p:pic>
      <p:pic>
        <p:nvPicPr>
          <p:cNvPr id="10" name="Picture 9" descr="img1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396" y="1676400"/>
            <a:ext cx="6210344" cy="4663440"/>
          </a:xfrm>
          <a:prstGeom prst="rect">
            <a:avLst/>
          </a:prstGeom>
        </p:spPr>
      </p:pic>
      <p:pic>
        <p:nvPicPr>
          <p:cNvPr id="7" name="Content Placeholder 6" descr="img15.png"/>
          <p:cNvPicPr>
            <a:picLocks noGrp="1" noChangeAspect="1"/>
          </p:cNvPicPr>
          <p:nvPr>
            <p:ph sz="quarter" idx="1"/>
          </p:nvPr>
        </p:nvPicPr>
        <p:blipFill>
          <a:blip r:embed="rId5" cstate="print"/>
          <a:stretch>
            <a:fillRect/>
          </a:stretch>
        </p:blipFill>
        <p:spPr>
          <a:xfrm>
            <a:off x="2743196" y="1981200"/>
            <a:ext cx="6210344" cy="4663440"/>
          </a:xfrm>
        </p:spPr>
      </p:pic>
      <p:sp>
        <p:nvSpPr>
          <p:cNvPr id="11" name="TextBox 10"/>
          <p:cNvSpPr txBox="1"/>
          <p:nvPr/>
        </p:nvSpPr>
        <p:spPr>
          <a:xfrm>
            <a:off x="6096000" y="6324600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http://www.harrywood.co.uk/blog/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Authority and Trust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OSM is Authoritative…but authority is </a:t>
            </a:r>
            <a:r>
              <a:rPr lang="en-US" i="1" dirty="0" smtClean="0"/>
              <a:t>decentralized</a:t>
            </a:r>
          </a:p>
          <a:p>
            <a:pPr lvl="1"/>
            <a:r>
              <a:rPr lang="en-US" sz="2500" dirty="0" smtClean="0"/>
              <a:t>Based on authority of the community that maintains data</a:t>
            </a:r>
          </a:p>
          <a:p>
            <a:pPr lvl="1"/>
            <a:r>
              <a:rPr lang="en-US" sz="2500" dirty="0" smtClean="0"/>
              <a:t>Is not derived from mandate from central organization</a:t>
            </a:r>
          </a:p>
          <a:p>
            <a:pPr lvl="1">
              <a:buNone/>
            </a:pPr>
            <a:endParaRPr lang="en-US" sz="2700" dirty="0" smtClean="0"/>
          </a:p>
          <a:p>
            <a:r>
              <a:rPr lang="en-US" dirty="0" smtClean="0"/>
              <a:t>Currency is vastly improved over traditional methods of updating</a:t>
            </a:r>
          </a:p>
          <a:p>
            <a:pPr lvl="1"/>
            <a:r>
              <a:rPr lang="en-US" sz="2500" dirty="0" smtClean="0"/>
              <a:t>To what extent is currency a differentiator for accuracy?</a:t>
            </a:r>
          </a:p>
          <a:p>
            <a:pPr lvl="1"/>
            <a:r>
              <a:rPr lang="en-US" sz="2500" dirty="0" smtClean="0"/>
              <a:t>But currency != quality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A59C-F1F1-4204-BA0C-A5BD8873643B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 in OpenStreetMap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27048"/>
            <a:ext cx="8686800" cy="4572000"/>
          </a:xfrm>
        </p:spPr>
        <p:txBody>
          <a:bodyPr>
            <a:normAutofit lnSpcReduction="10000"/>
          </a:bodyPr>
          <a:lstStyle/>
          <a:p>
            <a:r>
              <a:rPr lang="en-US" sz="2500" dirty="0" smtClean="0"/>
              <a:t>2004 - OpenStreetMap.org registered by Steve Coast</a:t>
            </a:r>
          </a:p>
          <a:p>
            <a:r>
              <a:rPr lang="en-US" sz="2500" dirty="0" smtClean="0"/>
              <a:t>2005 – Map </a:t>
            </a:r>
            <a:r>
              <a:rPr lang="en-US" sz="2500" dirty="0" err="1" smtClean="0"/>
              <a:t>Limehouse</a:t>
            </a:r>
            <a:r>
              <a:rPr lang="en-US" sz="2500" dirty="0" smtClean="0"/>
              <a:t>, 1st OpenStreetMap mapping party</a:t>
            </a:r>
          </a:p>
          <a:p>
            <a:r>
              <a:rPr lang="en-US" sz="2500" dirty="0" smtClean="0"/>
              <a:t>2005 – 1000 registered OpenStreetMap users</a:t>
            </a:r>
          </a:p>
          <a:p>
            <a:r>
              <a:rPr lang="en-US" sz="2500" dirty="0" smtClean="0"/>
              <a:t>2006 – OpenStreetMap Foundation established</a:t>
            </a:r>
          </a:p>
          <a:p>
            <a:r>
              <a:rPr lang="en-US" sz="2500" dirty="0" smtClean="0"/>
              <a:t>2007 – 5 million ways in OSM database</a:t>
            </a:r>
          </a:p>
          <a:p>
            <a:r>
              <a:rPr lang="en-US" sz="2500" dirty="0" smtClean="0"/>
              <a:t>2007 – 10,000 registered OpenStreetMap users</a:t>
            </a:r>
          </a:p>
          <a:p>
            <a:r>
              <a:rPr lang="en-US" sz="2500" dirty="0" smtClean="0"/>
              <a:t>2008 - TIGER data import for the US completed</a:t>
            </a:r>
          </a:p>
          <a:p>
            <a:r>
              <a:rPr lang="en-US" sz="2500" dirty="0" smtClean="0"/>
              <a:t>2009 - 100,000 registered OpenStreetMap users </a:t>
            </a:r>
          </a:p>
          <a:p>
            <a:r>
              <a:rPr lang="en-US" sz="2500" dirty="0" smtClean="0"/>
              <a:t>2010 - 200,000 registered OpenStreetMap users</a:t>
            </a:r>
          </a:p>
          <a:p>
            <a:r>
              <a:rPr lang="en-US" sz="2500" dirty="0" smtClean="0"/>
              <a:t>2011 – 400,000 registered OpenStreetMap users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7067-3F92-44A1-A81C-BA6C49A05133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level of response worth?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lives saved?</a:t>
            </a:r>
          </a:p>
          <a:p>
            <a:endParaRPr lang="en-US" dirty="0" smtClean="0"/>
          </a:p>
          <a:p>
            <a:r>
              <a:rPr lang="en-US" dirty="0" smtClean="0"/>
              <a:t>In response and recovery time?</a:t>
            </a:r>
          </a:p>
          <a:p>
            <a:endParaRPr lang="en-US" dirty="0" smtClean="0"/>
          </a:p>
          <a:p>
            <a:r>
              <a:rPr lang="en-US" dirty="0" smtClean="0"/>
              <a:t>To the social fabric of your community?</a:t>
            </a:r>
          </a:p>
          <a:p>
            <a:endParaRPr lang="en-US" dirty="0" smtClean="0"/>
          </a:p>
          <a:p>
            <a:r>
              <a:rPr lang="en-US" dirty="0" smtClean="0"/>
              <a:t>To your local economy and businesses?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Creating a community of </a:t>
            </a:r>
            <a:r>
              <a:rPr lang="en-US" sz="3200" dirty="0" err="1" smtClean="0"/>
              <a:t>mappers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You Can Get Involved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2011 URISA/NENA Addressing Conference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E2F6986-8B34-482A-9540-C99C03F7B8ED}" type="datetime3">
              <a:rPr lang="en-US" smtClean="0"/>
              <a:pPr/>
              <a:t>7 October 2012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purpose?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Partnering with citizen </a:t>
            </a:r>
            <a:r>
              <a:rPr lang="en-US" dirty="0" err="1" smtClean="0"/>
              <a:t>mappers</a:t>
            </a:r>
            <a:r>
              <a:rPr lang="en-US" dirty="0" smtClean="0"/>
              <a:t>  for…</a:t>
            </a:r>
          </a:p>
          <a:p>
            <a:pPr lvl="1"/>
            <a:r>
              <a:rPr lang="en-US" sz="2800" dirty="0" smtClean="0"/>
              <a:t>Response to natural disasters and hazards</a:t>
            </a:r>
          </a:p>
          <a:p>
            <a:pPr lvl="1"/>
            <a:r>
              <a:rPr lang="en-US" sz="2800" dirty="0" smtClean="0"/>
              <a:t>Collecting features beyond your reach</a:t>
            </a:r>
          </a:p>
          <a:p>
            <a:pPr lvl="1"/>
            <a:r>
              <a:rPr lang="en-US" sz="2800" dirty="0" smtClean="0"/>
              <a:t>Taking collective ownership of community geospatial data</a:t>
            </a:r>
          </a:p>
          <a:p>
            <a:pPr lvl="1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This is where you come in…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things you can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Become an OpenStreetMap contributor</a:t>
            </a:r>
          </a:p>
          <a:p>
            <a:endParaRPr lang="en-US" dirty="0" smtClean="0"/>
          </a:p>
          <a:p>
            <a:r>
              <a:rPr lang="en-US" dirty="0" smtClean="0"/>
              <a:t>Help Improve Addresses in OpenStreetMap </a:t>
            </a:r>
          </a:p>
          <a:p>
            <a:endParaRPr lang="en-US" dirty="0" smtClean="0"/>
          </a:p>
          <a:p>
            <a:r>
              <a:rPr lang="en-US" dirty="0" smtClean="0"/>
              <a:t>Contribute to Safe Routes to School Project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Become and OpenStreetMap Contributor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Start mapping, in your neighborhood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Organize and hold a mapping party</a:t>
            </a:r>
          </a:p>
          <a:p>
            <a:endParaRPr lang="en-US" dirty="0" smtClean="0"/>
          </a:p>
          <a:p>
            <a:r>
              <a:rPr lang="en-US" dirty="0" smtClean="0"/>
              <a:t>Reach out to youth &amp; civic organizations </a:t>
            </a:r>
          </a:p>
          <a:p>
            <a:pPr lvl="1"/>
            <a:r>
              <a:rPr lang="en-US" dirty="0" smtClean="0"/>
              <a:t>Scouts, 4H, Outing clubs, sporting organizations</a:t>
            </a:r>
          </a:p>
          <a:p>
            <a:pPr lvl="1"/>
            <a:r>
              <a:rPr lang="en-US" dirty="0" smtClean="0"/>
              <a:t>Students, retirees</a:t>
            </a:r>
          </a:p>
          <a:p>
            <a:endParaRPr lang="en-US" dirty="0" smtClean="0"/>
          </a:p>
          <a:p>
            <a:r>
              <a:rPr lang="en-US" dirty="0" smtClean="0"/>
              <a:t>Share your data and allow the community to build on it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Join the Addressing Project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Worldwide, a big push to add and improve address data quality in OpenStreetMap</a:t>
            </a:r>
          </a:p>
          <a:p>
            <a:pPr lvl="1"/>
            <a:r>
              <a:rPr lang="en-US" sz="2400" dirty="0" smtClean="0"/>
              <a:t>Improves routing capabilities</a:t>
            </a:r>
          </a:p>
          <a:p>
            <a:pPr lvl="1"/>
            <a:r>
              <a:rPr lang="en-US" sz="2400" dirty="0" smtClean="0"/>
              <a:t>Improves coverage of landmarks and destinations </a:t>
            </a:r>
            <a:endParaRPr lang="en-US" dirty="0" smtClean="0"/>
          </a:p>
          <a:p>
            <a:r>
              <a:rPr lang="en-US" dirty="0" smtClean="0"/>
              <a:t>Need for a North American schema</a:t>
            </a:r>
          </a:p>
          <a:p>
            <a:endParaRPr lang="en-US" dirty="0" smtClean="0"/>
          </a:p>
          <a:p>
            <a:r>
              <a:rPr lang="en-US" dirty="0" smtClean="0"/>
              <a:t>Efforts have been made on local level</a:t>
            </a:r>
          </a:p>
          <a:p>
            <a:pPr lvl="1"/>
            <a:r>
              <a:rPr lang="en-US" dirty="0" err="1" smtClean="0"/>
              <a:t>MappingDC</a:t>
            </a:r>
            <a:r>
              <a:rPr lang="en-US" dirty="0" smtClean="0"/>
              <a:t> has imported data from District of Columbia</a:t>
            </a:r>
          </a:p>
          <a:p>
            <a:pPr lvl="1"/>
            <a:r>
              <a:rPr lang="en-US" sz="2400" dirty="0" smtClean="0"/>
              <a:t>Includes building footprints and address data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7388-90EE-4677-A757-895AB61E4378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Address Tagging in OSM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a North American schema:</a:t>
            </a:r>
          </a:p>
          <a:p>
            <a:endParaRPr lang="en-US" dirty="0" smtClean="0"/>
          </a:p>
          <a:p>
            <a:r>
              <a:rPr lang="en-US" dirty="0" smtClean="0"/>
              <a:t>Use the US Landmark, Thoroughfare, Postal Standard (LTPS) as starting point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 crosswalk between LTPS standard and existing tags has been created </a:t>
            </a:r>
          </a:p>
          <a:p>
            <a:endParaRPr lang="en-US" dirty="0" smtClean="0"/>
          </a:p>
          <a:p>
            <a:r>
              <a:rPr lang="en-US" dirty="0" smtClean="0"/>
              <a:t>Open for your comments and refinement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9C0CD-ECF3-4A0E-9986-CDFABBE2FFBA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43400" y="1078468"/>
            <a:ext cx="39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2DB627A-D47C-4F08-8CC3-F7741703BADD}" type="slidenum">
              <a:rPr lang="en-US" sz="1600" smtClean="0">
                <a:solidFill>
                  <a:schemeClr val="accent3">
                    <a:shade val="75000"/>
                  </a:schemeClr>
                </a:solidFill>
              </a:rPr>
              <a:pPr/>
              <a:t>76</a:t>
            </a:fld>
            <a:endParaRPr lang="en-US" sz="1600" dirty="0" smtClean="0">
              <a:solidFill>
                <a:schemeClr val="accent3">
                  <a:shade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Address Tagging in OSM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Project Objectives: </a:t>
            </a:r>
          </a:p>
          <a:p>
            <a:pPr lvl="1"/>
            <a:r>
              <a:rPr lang="en-US" sz="2800" dirty="0" smtClean="0"/>
              <a:t>Produce schema for addressing better suited to North American address conventions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Support greater granularity for address data elements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Develop a convention for tagging address </a:t>
            </a:r>
            <a:r>
              <a:rPr lang="en-US" sz="2800" i="1" dirty="0" smtClean="0"/>
              <a:t>context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3. Contribute to Safe Routes to School Project</a:t>
            </a:r>
            <a:endParaRPr lang="en-US" sz="3200" dirty="0"/>
          </a:p>
        </p:txBody>
      </p:sp>
      <p:pic>
        <p:nvPicPr>
          <p:cNvPr id="7" name="Content Placeholder 6" descr="8-14-2011 1-13-17 PM_SRT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06984" y="2743200"/>
            <a:ext cx="8108415" cy="3505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Support USDOT Safe Routes to School Program</a:t>
            </a:r>
          </a:p>
          <a:p>
            <a:r>
              <a:rPr lang="en-US" sz="2700" dirty="0" smtClean="0"/>
              <a:t>Analyze pedestrian &amp; bicycle access</a:t>
            </a:r>
            <a:endParaRPr lang="en-US" sz="27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 Routes to School Project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Increase safety for a vulnerable population</a:t>
            </a:r>
          </a:p>
          <a:p>
            <a:endParaRPr lang="en-US" dirty="0" smtClean="0"/>
          </a:p>
          <a:p>
            <a:r>
              <a:rPr lang="en-US" dirty="0" smtClean="0"/>
              <a:t>Visibility into the importance of bicycles and pedestrian as transportation</a:t>
            </a:r>
          </a:p>
          <a:p>
            <a:endParaRPr lang="en-US" dirty="0" smtClean="0"/>
          </a:p>
          <a:p>
            <a:r>
              <a:rPr lang="en-US" dirty="0" smtClean="0"/>
              <a:t>Improve insight into transportation / land use interface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User Growth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FE70F-0A4F-46FB-8B20-DCA50BCCB1B0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pic>
        <p:nvPicPr>
          <p:cNvPr id="8" name="Content Placeholder 7" descr="800px-Osmdbstats1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371601"/>
            <a:ext cx="7323815" cy="5105399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Steven Johnson</a:t>
            </a:r>
          </a:p>
          <a:p>
            <a:pPr lvl="1"/>
            <a:r>
              <a:rPr lang="en-US" dirty="0" smtClean="0"/>
              <a:t>(e) </a:t>
            </a:r>
            <a:r>
              <a:rPr lang="en-US" dirty="0" smtClean="0">
                <a:hlinkClick r:id="rId2"/>
              </a:rPr>
              <a:t>stevejohnson@deloitte.com</a:t>
            </a:r>
            <a:endParaRPr lang="en-US" dirty="0" smtClean="0"/>
          </a:p>
          <a:p>
            <a:pPr lvl="1"/>
            <a:r>
              <a:rPr lang="en-US" dirty="0" smtClean="0"/>
              <a:t>(t) @geomantic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Picture 6" descr="by-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5562600"/>
            <a:ext cx="998811" cy="349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55626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document licensed in entirety by Creative Commons CC-by-SA. For specific terms of license, see: http://creativecommons.org/licenses/by-sa/3.0/ 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Growth in User Edits</a:t>
            </a:r>
            <a:endParaRPr lang="en-US" dirty="0"/>
          </a:p>
        </p:txBody>
      </p:sp>
      <p:pic>
        <p:nvPicPr>
          <p:cNvPr id="7" name="Content Placeholder 6" descr="800px-Osmdbstats4A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446822"/>
            <a:ext cx="7162800" cy="50676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7 October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04800" y="6410325"/>
            <a:ext cx="3581400" cy="366713"/>
          </a:xfrm>
        </p:spPr>
        <p:txBody>
          <a:bodyPr/>
          <a:lstStyle/>
          <a:p>
            <a:r>
              <a:rPr lang="en-US" smtClean="0"/>
              <a:t>2011 URISA/NENA Addressing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UNACPPT Template</Template>
  <TotalTime>20441</TotalTime>
  <Words>2419</Words>
  <Application>Microsoft Office PowerPoint</Application>
  <PresentationFormat>On-screen Show (4:3)</PresentationFormat>
  <Paragraphs>583</Paragraphs>
  <Slides>80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Civic</vt:lpstr>
      <vt:lpstr>The OpenStreetMap Revolution </vt:lpstr>
      <vt:lpstr>Overview</vt:lpstr>
      <vt:lpstr>The Origins of OpenStreetMap </vt:lpstr>
      <vt:lpstr>OpenStreetMap is…</vt:lpstr>
      <vt:lpstr>Looks like…a wiki</vt:lpstr>
      <vt:lpstr>Wiki-based Documentation!</vt:lpstr>
      <vt:lpstr>Milestones in OpenStreetMap History</vt:lpstr>
      <vt:lpstr>OpenStreetMap User Growth</vt:lpstr>
      <vt:lpstr>OpenStreetMap Growth in User Edits</vt:lpstr>
      <vt:lpstr>OpenStreetMap Database Growth</vt:lpstr>
      <vt:lpstr>Data Model</vt:lpstr>
      <vt:lpstr>Data Model</vt:lpstr>
      <vt:lpstr>Data Model</vt:lpstr>
      <vt:lpstr>Data Model</vt:lpstr>
      <vt:lpstr>Q. Where did all this data come from?</vt:lpstr>
      <vt:lpstr>Mapping Party?</vt:lpstr>
      <vt:lpstr>Mapping Party? Yes!</vt:lpstr>
      <vt:lpstr>Mapping Party Workflow Overview</vt:lpstr>
      <vt:lpstr>Step 1. Collecting Data</vt:lpstr>
      <vt:lpstr>Step 1: Collecting Data: On Paper</vt:lpstr>
      <vt:lpstr>Step 2. Upload GPS data to OSM</vt:lpstr>
      <vt:lpstr>Step 3. Edit the Traces to Map Features </vt:lpstr>
      <vt:lpstr>Step 3. Edit the Traces (cont’d.) </vt:lpstr>
      <vt:lpstr>Step 4. Tag the Features to Add Data</vt:lpstr>
      <vt:lpstr>Step 4: Tagging (cont’d.)</vt:lpstr>
      <vt:lpstr>Step 5. Admire Your Work</vt:lpstr>
      <vt:lpstr>Adjourn to Mappy Hour!</vt:lpstr>
      <vt:lpstr>Summary</vt:lpstr>
      <vt:lpstr>Why OpenStreetMap is at a Tipping Point</vt:lpstr>
      <vt:lpstr>OpenStreetMap as a platform for services</vt:lpstr>
      <vt:lpstr>OpenStreetMap as a platform for services</vt:lpstr>
      <vt:lpstr>OpenStreetMap as a platform for services</vt:lpstr>
      <vt:lpstr>OpenStreetMap as a platform for services</vt:lpstr>
      <vt:lpstr>OpenStreetMap as a platform for services</vt:lpstr>
      <vt:lpstr>OpenStreetMap as a platform for services</vt:lpstr>
      <vt:lpstr>OpenStreetMap as a platform for services</vt:lpstr>
      <vt:lpstr>US National Map prototype</vt:lpstr>
      <vt:lpstr>Humanitarian OpenStreetMap Team </vt:lpstr>
      <vt:lpstr>Map Kibera Project</vt:lpstr>
      <vt:lpstr>Tools for Data Quality </vt:lpstr>
      <vt:lpstr>Tools: OpenStreetBugs</vt:lpstr>
      <vt:lpstr>OSM Instructional Materials</vt:lpstr>
      <vt:lpstr>Why is OpenStreetMap at a tipping point?</vt:lpstr>
      <vt:lpstr>What is the Value of Citizen Mapping?</vt:lpstr>
      <vt:lpstr>Citizen Mapping, pre-OpenStreetMap</vt:lpstr>
      <vt:lpstr>Citizen Mapping, pre-OpenStreetMap</vt:lpstr>
      <vt:lpstr>Citizen Mapping, pre-OpenStreetMap</vt:lpstr>
      <vt:lpstr>Denis Wood’s Boylan Heights Maps</vt:lpstr>
      <vt:lpstr>Denis Wood’s Boylan Heights Maps</vt:lpstr>
      <vt:lpstr>Denis Wood’s Boylan Heights Maps</vt:lpstr>
      <vt:lpstr>Denis Wood’s Boylan Heights Maps</vt:lpstr>
      <vt:lpstr>Denis Wood’s Boylan Heights Maps</vt:lpstr>
      <vt:lpstr>Burning Man, 2007 &amp; 2008</vt:lpstr>
      <vt:lpstr>Making local knowledge visible</vt:lpstr>
      <vt:lpstr>How does OpenStreetMap contribute to Sense of Community?</vt:lpstr>
      <vt:lpstr>Building a Community of Mappers</vt:lpstr>
      <vt:lpstr>Can governments collect all data of interest?</vt:lpstr>
      <vt:lpstr>Professional Amateurs</vt:lpstr>
      <vt:lpstr>The Web has shifted the way we do things</vt:lpstr>
      <vt:lpstr>Web-based democratization of mapping</vt:lpstr>
      <vt:lpstr>If anyone can map, what about quality?</vt:lpstr>
      <vt:lpstr>Authority and Trust</vt:lpstr>
      <vt:lpstr>Authority and Trust</vt:lpstr>
      <vt:lpstr>How citizen mappers make a difference</vt:lpstr>
      <vt:lpstr>Haiti Earthquake, January 2010</vt:lpstr>
      <vt:lpstr>Sendai Earthquake &amp; Tsunami 2011</vt:lpstr>
      <vt:lpstr>Post-disaster Bing Imagery for tracing</vt:lpstr>
      <vt:lpstr>Post-earthquake Mapping in Port-au-Prince</vt:lpstr>
      <vt:lpstr>Authority and Trust</vt:lpstr>
      <vt:lpstr>What is this level of response worth?</vt:lpstr>
      <vt:lpstr>How You Can Get Involved</vt:lpstr>
      <vt:lpstr>What is the purpose?</vt:lpstr>
      <vt:lpstr>Three things you can do</vt:lpstr>
      <vt:lpstr>1. Become and OpenStreetMap Contributor</vt:lpstr>
      <vt:lpstr>2. Join the Addressing Project</vt:lpstr>
      <vt:lpstr>Improving Address Tagging in OSM</vt:lpstr>
      <vt:lpstr>Improving Address Tagging in OSM</vt:lpstr>
      <vt:lpstr>3. Contribute to Safe Routes to School Project</vt:lpstr>
      <vt:lpstr>Safe Routes to School Project Benefits</vt:lpstr>
      <vt:lpstr>Thank You</vt:lpstr>
    </vt:vector>
  </TitlesOfParts>
  <Company>Deloitte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Johnson, Steven Eric</dc:creator>
  <cp:lastModifiedBy>Johnson, Steven Eric</cp:lastModifiedBy>
  <cp:revision>1430</cp:revision>
  <dcterms:created xsi:type="dcterms:W3CDTF">2011-01-10T23:13:18Z</dcterms:created>
  <dcterms:modified xsi:type="dcterms:W3CDTF">2012-10-07T17:59:17Z</dcterms:modified>
</cp:coreProperties>
</file>